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71" r:id="rId3"/>
    <p:sldId id="269" r:id="rId4"/>
    <p:sldId id="272" r:id="rId5"/>
    <p:sldId id="263" r:id="rId6"/>
    <p:sldId id="274" r:id="rId7"/>
    <p:sldId id="275" r:id="rId8"/>
    <p:sldId id="264" r:id="rId9"/>
    <p:sldId id="266" r:id="rId10"/>
    <p:sldId id="273" r:id="rId11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22/09/2023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410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340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8044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3.e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7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62" y="735868"/>
            <a:ext cx="4879109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10CC9-C7B2-F21C-90A1-ECA9BE19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81797" y="164813"/>
            <a:ext cx="694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3989" y="5591957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084B0-F9F9-6348-20B3-EEC7D1C115DA}"/>
              </a:ext>
            </a:extLst>
          </p:cNvPr>
          <p:cNvSpPr/>
          <p:nvPr/>
        </p:nvSpPr>
        <p:spPr>
          <a:xfrm>
            <a:off x="5350411" y="1558951"/>
            <a:ext cx="3322321" cy="17610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Live Project Training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Analysis &amp; Design Thinking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Agile Project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&amp; Software Development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Quality Assurance and Automation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DevOps Pipeline &amp; Production &amp; Deployment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Corporate Communications &amp; Grooming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0A76-850D-FDED-2711-E4F1A5FE59FC}"/>
              </a:ext>
            </a:extLst>
          </p:cNvPr>
          <p:cNvSpPr/>
          <p:nvPr/>
        </p:nvSpPr>
        <p:spPr>
          <a:xfrm>
            <a:off x="450273" y="4094601"/>
            <a:ext cx="9005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 months (20 Hours per week)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Fees:                                                         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Upon successful completion of prerequisite courses.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** Limited time offer.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37B7-FF52-BD87-5243-E2C48019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28" y="1066654"/>
            <a:ext cx="2827672" cy="282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D9CA93-FEDF-A08C-4797-9AC36E7AFBA1}"/>
              </a:ext>
            </a:extLst>
          </p:cNvPr>
          <p:cNvSpPr/>
          <p:nvPr/>
        </p:nvSpPr>
        <p:spPr>
          <a:xfrm>
            <a:off x="1609827" y="1066654"/>
            <a:ext cx="2827673" cy="29104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A1CEB744-544B-7118-80D5-106E711B2345}"/>
              </a:ext>
            </a:extLst>
          </p:cNvPr>
          <p:cNvSpPr/>
          <p:nvPr/>
        </p:nvSpPr>
        <p:spPr>
          <a:xfrm rot="21363470">
            <a:off x="1424872" y="4390562"/>
            <a:ext cx="2777320" cy="1729344"/>
          </a:xfrm>
          <a:prstGeom prst="star32">
            <a:avLst/>
          </a:prstGeom>
          <a:solidFill>
            <a:srgbClr val="A3E7FF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₹54,000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₹0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100%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Scholarship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325AA-A6D9-75BB-6D2F-662BF455E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3700F-2C23-0551-AC56-7A49B9B1CE9B}"/>
              </a:ext>
            </a:extLst>
          </p:cNvPr>
          <p:cNvCxnSpPr>
            <a:cxnSpLocks/>
          </p:cNvCxnSpPr>
          <p:nvPr/>
        </p:nvCxnSpPr>
        <p:spPr>
          <a:xfrm rot="21363470">
            <a:off x="2320275" y="4932991"/>
            <a:ext cx="6493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0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" y="304794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146" y="1545503"/>
            <a:ext cx="5997879" cy="341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56831"/>
            <a:ext cx="904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368F5-6B48-79E8-DAB8-EFD435A16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0324" y="1318378"/>
            <a:ext cx="504750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Professionals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334674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220324" y="3472495"/>
            <a:ext cx="564276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256128"/>
            <a:ext cx="5704726" cy="1881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Doctors, Teachers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 &amp; Researchers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Aspects of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ED8C9-A4B5-98C3-6627-1DAE1861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4" y="1725941"/>
            <a:ext cx="3297898" cy="3260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D4117-898F-1AAC-7DFF-D710FFB25C62}"/>
              </a:ext>
            </a:extLst>
          </p:cNvPr>
          <p:cNvSpPr/>
          <p:nvPr/>
        </p:nvSpPr>
        <p:spPr>
          <a:xfrm>
            <a:off x="418924" y="1725940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CF469-FFFC-6457-B4BD-C3ECC56A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0114C2-452F-01BC-8854-AB4EBC9DB619}"/>
              </a:ext>
            </a:extLst>
          </p:cNvPr>
          <p:cNvSpPr/>
          <p:nvPr/>
        </p:nvSpPr>
        <p:spPr>
          <a:xfrm>
            <a:off x="3989981" y="3118589"/>
            <a:ext cx="2194560" cy="2194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64539" y="117986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IoT 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B418AF-E7F5-660B-3809-62764C7D4786}"/>
              </a:ext>
            </a:extLst>
          </p:cNvPr>
          <p:cNvSpPr/>
          <p:nvPr/>
        </p:nvSpPr>
        <p:spPr>
          <a:xfrm>
            <a:off x="1206185" y="2416317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Chat GPT &amp; Other AI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LLM &amp; GAN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Ethical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Project Mgmt. &amp; Structuring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Advanced Excel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792D56-46F7-6C62-6859-05562C0DAB8B}"/>
              </a:ext>
            </a:extLst>
          </p:cNvPr>
          <p:cNvSpPr/>
          <p:nvPr/>
        </p:nvSpPr>
        <p:spPr>
          <a:xfrm>
            <a:off x="6504483" y="2361891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Python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Analytics &amp; Visualization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Maths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 Fundamentals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E2AE-223E-7BE7-09B7-62E3D0A07B80}"/>
              </a:ext>
            </a:extLst>
          </p:cNvPr>
          <p:cNvSpPr/>
          <p:nvPr/>
        </p:nvSpPr>
        <p:spPr>
          <a:xfrm>
            <a:off x="1206185" y="4652522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Neural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Deep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 &amp; Tuning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3834F-C911-C80C-BCAD-9DC2FF88A875}"/>
              </a:ext>
            </a:extLst>
          </p:cNvPr>
          <p:cNvSpPr/>
          <p:nvPr/>
        </p:nvSpPr>
        <p:spPr>
          <a:xfrm>
            <a:off x="1383856" y="919118"/>
            <a:ext cx="7381117" cy="10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 per course: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3 months (2 classes of 2 hours per week) 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 per course:                                         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 G.S.T.      ** Limited time offer.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032" name="Picture 8" descr="What is the AI brain drain? - TechTalks">
            <a:extLst>
              <a:ext uri="{FF2B5EF4-FFF2-40B4-BE49-F238E27FC236}">
                <a16:creationId xmlns:a16="http://schemas.microsoft.com/office/drawing/2014/main" id="{FBC87834-3635-7149-BC5C-9AB90F8A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81" y="3616969"/>
            <a:ext cx="2155835" cy="11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696178-DDE8-ACAA-4897-5236AB382651}"/>
              </a:ext>
            </a:extLst>
          </p:cNvPr>
          <p:cNvSpPr/>
          <p:nvPr/>
        </p:nvSpPr>
        <p:spPr>
          <a:xfrm>
            <a:off x="3989979" y="3090452"/>
            <a:ext cx="2194561" cy="22784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D2737-763F-F71C-B3E5-F8F0E3890D38}"/>
              </a:ext>
            </a:extLst>
          </p:cNvPr>
          <p:cNvSpPr/>
          <p:nvPr/>
        </p:nvSpPr>
        <p:spPr>
          <a:xfrm>
            <a:off x="6504483" y="4702080"/>
            <a:ext cx="2493818" cy="14134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 Engineer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GAN &amp;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8B25F4F8-9DCA-7BCC-A380-4D7089BBE113}"/>
              </a:ext>
            </a:extLst>
          </p:cNvPr>
          <p:cNvSpPr/>
          <p:nvPr/>
        </p:nvSpPr>
        <p:spPr>
          <a:xfrm rot="21330240">
            <a:off x="3653921" y="1247674"/>
            <a:ext cx="2257866" cy="1314449"/>
          </a:xfrm>
          <a:prstGeom prst="star32">
            <a:avLst/>
          </a:prstGeom>
          <a:solidFill>
            <a:srgbClr val="FFFF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₹18,000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₹9,000 </a:t>
            </a:r>
            <a:r>
              <a:rPr lang="en-US" sz="14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50% Off</a:t>
            </a:r>
            <a:endParaRPr lang="en-US" b="1" cap="small" dirty="0">
              <a:solidFill>
                <a:srgbClr val="FF0000"/>
              </a:solidFill>
              <a:latin typeface="Oxygen" panose="02000503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A479CD-E445-98F9-E906-849653D08F26}"/>
              </a:ext>
            </a:extLst>
          </p:cNvPr>
          <p:cNvCxnSpPr>
            <a:cxnSpLocks/>
          </p:cNvCxnSpPr>
          <p:nvPr/>
        </p:nvCxnSpPr>
        <p:spPr>
          <a:xfrm rot="21330240">
            <a:off x="4458175" y="1622026"/>
            <a:ext cx="6493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9DF532-DB65-A7C3-3874-6B0D1B65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88898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F5E1A54-58D3-5068-67DA-B6E9D7C4F8DD}"/>
              </a:ext>
            </a:extLst>
          </p:cNvPr>
          <p:cNvSpPr/>
          <p:nvPr/>
        </p:nvSpPr>
        <p:spPr>
          <a:xfrm>
            <a:off x="3885661" y="2505851"/>
            <a:ext cx="2103120" cy="2103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F2EBE9-3A7D-B2F0-A035-277D4019B198}"/>
              </a:ext>
            </a:extLst>
          </p:cNvPr>
          <p:cNvSpPr/>
          <p:nvPr/>
        </p:nvSpPr>
        <p:spPr>
          <a:xfrm>
            <a:off x="337198" y="2707273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Medical Engineering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Diagnosis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Prognosis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Treatment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DCD47C-624E-F14C-9537-0DAC33233023}"/>
              </a:ext>
            </a:extLst>
          </p:cNvPr>
          <p:cNvSpPr/>
          <p:nvPr/>
        </p:nvSpPr>
        <p:spPr>
          <a:xfrm>
            <a:off x="1616427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Senior Developer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Git Hub &amp; Jira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Intelligence &amp; DevOps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Neural Networks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ML Ops &amp; AWS AI/ML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 &amp; Project Work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B80D29-D4AE-24AE-7A86-384DF1158807}"/>
              </a:ext>
            </a:extLst>
          </p:cNvPr>
          <p:cNvSpPr/>
          <p:nvPr/>
        </p:nvSpPr>
        <p:spPr>
          <a:xfrm>
            <a:off x="5272054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Arduino, Raspberry Pi etc.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Sensor &amp; network design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&amp; knowledge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Understanding IoT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 security &amp; Industry 4.0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7BAF-802D-4DB3-6BED-760840436C37}"/>
              </a:ext>
            </a:extLst>
          </p:cNvPr>
          <p:cNvSpPr txBox="1"/>
          <p:nvPr/>
        </p:nvSpPr>
        <p:spPr>
          <a:xfrm>
            <a:off x="2139743" y="69969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IoT 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B46874-248C-FED5-51B5-A38EEA2A73A3}"/>
              </a:ext>
            </a:extLst>
          </p:cNvPr>
          <p:cNvSpPr/>
          <p:nvPr/>
        </p:nvSpPr>
        <p:spPr>
          <a:xfrm>
            <a:off x="3444240" y="882848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Computer Vision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CNN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Sequence Models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Open CV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6C0350-99BC-CC90-7FA3-5D14CF946754}"/>
              </a:ext>
            </a:extLst>
          </p:cNvPr>
          <p:cNvSpPr/>
          <p:nvPr/>
        </p:nvSpPr>
        <p:spPr>
          <a:xfrm>
            <a:off x="6551282" y="2707273"/>
            <a:ext cx="3017520" cy="1463040"/>
          </a:xfrm>
          <a:prstGeom prst="roundRect">
            <a:avLst>
              <a:gd name="adj" fmla="val 1639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Audio 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808A1-CDB7-EEA0-A024-7341DC70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12" y="2646923"/>
            <a:ext cx="1820975" cy="18209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7DCF0D-A5FD-71D6-31FB-F979CF5EF114}"/>
              </a:ext>
            </a:extLst>
          </p:cNvPr>
          <p:cNvSpPr/>
          <p:nvPr/>
        </p:nvSpPr>
        <p:spPr>
          <a:xfrm>
            <a:off x="3855718" y="2475906"/>
            <a:ext cx="2133063" cy="217346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93069-BCE6-237A-262D-1DAB43554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7BAF-802D-4DB3-6BED-760840436C37}"/>
              </a:ext>
            </a:extLst>
          </p:cNvPr>
          <p:cNvSpPr txBox="1"/>
          <p:nvPr/>
        </p:nvSpPr>
        <p:spPr>
          <a:xfrm>
            <a:off x="337198" y="69969"/>
            <a:ext cx="913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Full Stack IT Courses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93069-BCE6-237A-262D-1DAB435548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AFEDD98-40E2-3E46-8B5F-2B8F25B03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49473"/>
              </p:ext>
            </p:extLst>
          </p:nvPr>
        </p:nvGraphicFramePr>
        <p:xfrm>
          <a:off x="835172" y="1234440"/>
          <a:ext cx="4798939" cy="4389120"/>
        </p:xfrm>
        <a:graphic>
          <a:graphicData uri="http://schemas.openxmlformats.org/drawingml/2006/table">
            <a:tbl>
              <a:tblPr/>
              <a:tblGrid>
                <a:gridCol w="4798939">
                  <a:extLst>
                    <a:ext uri="{9D8B030D-6E8A-4147-A177-3AD203B41FA5}">
                      <a16:colId xmlns:a16="http://schemas.microsoft.com/office/drawing/2014/main" val="66103142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Advanced Java, Spring Boot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3027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.NET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4515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Databases - SQL &amp; NoSQL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081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Cloud Computing - AWS &amp; GCP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768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PHP, WordPress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23505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Linux, Shell Script &amp; Networking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5682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DevOps – Jenkins, Docker &amp; Kubernetes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63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Cyber security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62804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Automation Testing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7737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Project Management - Agile Scrum, BA &amp; QA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0489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HTML, CSS, JavaScript, ReactJS, Material UI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824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1800" b="1" i="0" u="none" strike="noStrike" cap="small" baseline="0" dirty="0">
                          <a:solidFill>
                            <a:srgbClr val="3B3838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Oxygen" panose="02000503000000000000" pitchFamily="2" charset="0"/>
                        </a:rPr>
                        <a:t>React Native &amp; Mobile App Dev</a:t>
                      </a:r>
                    </a:p>
                  </a:txBody>
                  <a:tcPr marL="4763" marR="476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24629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471C10D8-1349-4CB9-3D37-A764EDD15E52}"/>
              </a:ext>
            </a:extLst>
          </p:cNvPr>
          <p:cNvSpPr/>
          <p:nvPr/>
        </p:nvSpPr>
        <p:spPr>
          <a:xfrm>
            <a:off x="5846033" y="1339447"/>
            <a:ext cx="3927232" cy="296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 per course: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3 months (2 classes of 2 hours per week) </a:t>
            </a:r>
          </a:p>
          <a:p>
            <a:pPr>
              <a:lnSpc>
                <a:spcPct val="30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 per course: </a:t>
            </a:r>
          </a:p>
          <a:p>
            <a:pPr>
              <a:lnSpc>
                <a:spcPct val="250000"/>
              </a:lnSpc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                                      + G.S.T.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** Limited time offer.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1" name="Star: 32 Points 20">
            <a:extLst>
              <a:ext uri="{FF2B5EF4-FFF2-40B4-BE49-F238E27FC236}">
                <a16:creationId xmlns:a16="http://schemas.microsoft.com/office/drawing/2014/main" id="{084EB94C-F4F0-1C9E-13B5-8C0E4F437AF6}"/>
              </a:ext>
            </a:extLst>
          </p:cNvPr>
          <p:cNvSpPr/>
          <p:nvPr/>
        </p:nvSpPr>
        <p:spPr>
          <a:xfrm rot="21330240">
            <a:off x="6640723" y="2424384"/>
            <a:ext cx="2483653" cy="1445894"/>
          </a:xfrm>
          <a:prstGeom prst="star32">
            <a:avLst/>
          </a:prstGeom>
          <a:solidFill>
            <a:srgbClr val="FFFF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₹12,000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₹6,000 </a:t>
            </a:r>
            <a:r>
              <a:rPr lang="en-US" sz="14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50% Off</a:t>
            </a:r>
            <a:endParaRPr lang="en-US" b="1" cap="small" dirty="0">
              <a:solidFill>
                <a:srgbClr val="FF0000"/>
              </a:solidFill>
              <a:latin typeface="Oxygen" panose="02000503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E58D0C-546B-246C-A134-BFA9B43705C6}"/>
              </a:ext>
            </a:extLst>
          </p:cNvPr>
          <p:cNvCxnSpPr>
            <a:cxnSpLocks/>
          </p:cNvCxnSpPr>
          <p:nvPr/>
        </p:nvCxnSpPr>
        <p:spPr>
          <a:xfrm rot="21330240">
            <a:off x="7543802" y="2864459"/>
            <a:ext cx="6493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1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5973</TotalTime>
  <Words>935</Words>
  <Application>Microsoft Office PowerPoint</Application>
  <PresentationFormat>A4 Paper (210x297 mm)</PresentationFormat>
  <Paragraphs>185</Paragraphs>
  <Slides>10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Anirban Chakrabarty</cp:lastModifiedBy>
  <cp:revision>313</cp:revision>
  <dcterms:created xsi:type="dcterms:W3CDTF">2023-06-17T16:41:07Z</dcterms:created>
  <dcterms:modified xsi:type="dcterms:W3CDTF">2023-09-22T17:56:13Z</dcterms:modified>
</cp:coreProperties>
</file>